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2" r:id="rId4"/>
    <p:sldId id="271" r:id="rId5"/>
    <p:sldId id="261" r:id="rId6"/>
    <p:sldId id="263" r:id="rId7"/>
    <p:sldId id="265" r:id="rId8"/>
    <p:sldId id="272" r:id="rId9"/>
    <p:sldId id="291" r:id="rId10"/>
    <p:sldId id="279" r:id="rId11"/>
    <p:sldId id="280" r:id="rId12"/>
    <p:sldId id="281" r:id="rId13"/>
    <p:sldId id="283" r:id="rId14"/>
    <p:sldId id="284" r:id="rId15"/>
    <p:sldId id="285" r:id="rId16"/>
    <p:sldId id="289" r:id="rId17"/>
    <p:sldId id="290" r:id="rId18"/>
    <p:sldId id="278" r:id="rId19"/>
    <p:sldId id="286" r:id="rId20"/>
    <p:sldId id="267" r:id="rId21"/>
    <p:sldId id="26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437F207-049E-839B-4A47-0D23D9811B0E}" name="Naga Vasikarla" initials="NV" userId="S::nvasikarla@algomau.ca::0a159c21-3cb5-4bcd-9b79-720701b932b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923"/>
    <p:restoredTop sz="94532"/>
  </p:normalViewPr>
  <p:slideViewPr>
    <p:cSldViewPr snapToGrid="0">
      <p:cViewPr>
        <p:scale>
          <a:sx n="134" d="100"/>
          <a:sy n="134" d="100"/>
        </p:scale>
        <p:origin x="-496" y="-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950E8E-0AA9-4CD1-A50F-4CDB1D3E16D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479C82B-D7BC-4EAC-973B-E8F5A85ABFCF}">
      <dgm:prSet custT="1"/>
      <dgm:spPr/>
      <dgm:t>
        <a:bodyPr/>
        <a:lstStyle/>
        <a:p>
          <a:r>
            <a:rPr lang="en-CA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Automated Extraction</a:t>
          </a: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b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Built a system to automatically identify and extract  tables from PDF documents.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57FB8C6-767F-4934-8DAD-202EB9EE34B7}" type="parTrans" cxnId="{2003359C-E50A-47EC-87E9-D3256B934294}">
      <dgm:prSet/>
      <dgm:spPr/>
      <dgm:t>
        <a:bodyPr/>
        <a:lstStyle/>
        <a:p>
          <a:endParaRPr lang="en-US"/>
        </a:p>
      </dgm:t>
    </dgm:pt>
    <dgm:pt modelId="{F2DC3071-4124-49EB-817F-AD64EBE4A463}" type="sibTrans" cxnId="{2003359C-E50A-47EC-87E9-D3256B934294}">
      <dgm:prSet/>
      <dgm:spPr/>
      <dgm:t>
        <a:bodyPr/>
        <a:lstStyle/>
        <a:p>
          <a:endParaRPr lang="en-US"/>
        </a:p>
      </dgm:t>
    </dgm:pt>
    <dgm:pt modelId="{C72004FD-84E7-4B86-AE93-4DC11B4732F5}">
      <dgm:prSet custT="1"/>
      <dgm:spPr/>
      <dgm:t>
        <a:bodyPr/>
        <a:lstStyle/>
        <a:p>
          <a:r>
            <a:rPr lang="en-CA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Organized Data</a:t>
          </a: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b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Converted the extracted tables into a clean, structured format that is easy to use.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E4A42D-6BCB-4CB9-A5A8-DC95A50E923C}" type="parTrans" cxnId="{171AC07B-48BB-4531-870C-2F3DEE05B8D8}">
      <dgm:prSet/>
      <dgm:spPr/>
      <dgm:t>
        <a:bodyPr/>
        <a:lstStyle/>
        <a:p>
          <a:endParaRPr lang="en-US"/>
        </a:p>
      </dgm:t>
    </dgm:pt>
    <dgm:pt modelId="{7E28776D-AB25-4CE3-93CF-DEAF6A6244CB}" type="sibTrans" cxnId="{171AC07B-48BB-4531-870C-2F3DEE05B8D8}">
      <dgm:prSet/>
      <dgm:spPr/>
      <dgm:t>
        <a:bodyPr/>
        <a:lstStyle/>
        <a:p>
          <a:endParaRPr lang="en-US"/>
        </a:p>
      </dgm:t>
    </dgm:pt>
    <dgm:pt modelId="{54886699-9BC8-4E89-B0B5-167AEF642988}">
      <dgm:prSet custT="1"/>
      <dgm:spPr/>
      <dgm:t>
        <a:bodyPr/>
        <a:lstStyle/>
        <a:p>
          <a:r>
            <a:rPr lang="en-CA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Connected to Database</a:t>
          </a: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b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Stored the data in a cloud-based system for quick and easy access anytime.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A6CEDA1-DB1D-4181-8650-BFF38356C020}" type="parTrans" cxnId="{18CB5C79-51AD-4BD5-B2EF-2AC58DE2F05E}">
      <dgm:prSet/>
      <dgm:spPr/>
      <dgm:t>
        <a:bodyPr/>
        <a:lstStyle/>
        <a:p>
          <a:endParaRPr lang="en-US"/>
        </a:p>
      </dgm:t>
    </dgm:pt>
    <dgm:pt modelId="{2CFF1761-DA46-4C15-BD36-A6241B714F90}" type="sibTrans" cxnId="{18CB5C79-51AD-4BD5-B2EF-2AC58DE2F05E}">
      <dgm:prSet/>
      <dgm:spPr/>
      <dgm:t>
        <a:bodyPr/>
        <a:lstStyle/>
        <a:p>
          <a:endParaRPr lang="en-US"/>
        </a:p>
      </dgm:t>
    </dgm:pt>
    <dgm:pt modelId="{4938D9ED-5D49-4747-A928-6F0FB6EBEF45}" type="pres">
      <dgm:prSet presAssocID="{5E950E8E-0AA9-4CD1-A50F-4CDB1D3E16DB}" presName="root" presStyleCnt="0">
        <dgm:presLayoutVars>
          <dgm:dir/>
          <dgm:resizeHandles val="exact"/>
        </dgm:presLayoutVars>
      </dgm:prSet>
      <dgm:spPr/>
    </dgm:pt>
    <dgm:pt modelId="{0ADA57A9-18B3-4D15-BBCD-93C46437D104}" type="pres">
      <dgm:prSet presAssocID="{A479C82B-D7BC-4EAC-973B-E8F5A85ABFCF}" presName="compNode" presStyleCnt="0"/>
      <dgm:spPr/>
    </dgm:pt>
    <dgm:pt modelId="{13251523-1AD4-4EB5-8C9A-332C3EC7D83F}" type="pres">
      <dgm:prSet presAssocID="{A479C82B-D7BC-4EAC-973B-E8F5A85ABFCF}" presName="iconRect" presStyleLbl="node1" presStyleIdx="0" presStyleCnt="3" custLinFactNeighborX="-7420" custLinFactNeighborY="118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3B80227B-443E-4F71-B386-AE5F877FCB3F}" type="pres">
      <dgm:prSet presAssocID="{A479C82B-D7BC-4EAC-973B-E8F5A85ABFCF}" presName="spaceRect" presStyleCnt="0"/>
      <dgm:spPr/>
    </dgm:pt>
    <dgm:pt modelId="{320681B2-4BF5-4F82-A4C6-694453DC3BA8}" type="pres">
      <dgm:prSet presAssocID="{A479C82B-D7BC-4EAC-973B-E8F5A85ABFCF}" presName="textRect" presStyleLbl="revTx" presStyleIdx="0" presStyleCnt="3" custScaleY="105905">
        <dgm:presLayoutVars>
          <dgm:chMax val="1"/>
          <dgm:chPref val="1"/>
        </dgm:presLayoutVars>
      </dgm:prSet>
      <dgm:spPr/>
    </dgm:pt>
    <dgm:pt modelId="{902DA423-0A08-4D03-9A07-169A2D6FF52A}" type="pres">
      <dgm:prSet presAssocID="{F2DC3071-4124-49EB-817F-AD64EBE4A463}" presName="sibTrans" presStyleCnt="0"/>
      <dgm:spPr/>
    </dgm:pt>
    <dgm:pt modelId="{D2EB5AB0-E4BF-44FE-83E9-751C2EB7B165}" type="pres">
      <dgm:prSet presAssocID="{C72004FD-84E7-4B86-AE93-4DC11B4732F5}" presName="compNode" presStyleCnt="0"/>
      <dgm:spPr/>
    </dgm:pt>
    <dgm:pt modelId="{ED4A60FF-521B-4531-95DE-304939B8ABC6}" type="pres">
      <dgm:prSet presAssocID="{C72004FD-84E7-4B86-AE93-4DC11B4732F5}" presName="iconRect" presStyleLbl="node1" presStyleIdx="1" presStyleCnt="3" custLinFactNeighborX="0" custLinFactNeighborY="467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EE87505F-6CFB-40DF-AD6B-E65DB51566AA}" type="pres">
      <dgm:prSet presAssocID="{C72004FD-84E7-4B86-AE93-4DC11B4732F5}" presName="spaceRect" presStyleCnt="0"/>
      <dgm:spPr/>
    </dgm:pt>
    <dgm:pt modelId="{B6759731-1055-4C99-B789-EDB761592917}" type="pres">
      <dgm:prSet presAssocID="{C72004FD-84E7-4B86-AE93-4DC11B4732F5}" presName="textRect" presStyleLbl="revTx" presStyleIdx="1" presStyleCnt="3" custScaleX="97246" custScaleY="102165">
        <dgm:presLayoutVars>
          <dgm:chMax val="1"/>
          <dgm:chPref val="1"/>
        </dgm:presLayoutVars>
      </dgm:prSet>
      <dgm:spPr/>
    </dgm:pt>
    <dgm:pt modelId="{FFA7B0BD-F686-41DD-81C2-841F48FACCAC}" type="pres">
      <dgm:prSet presAssocID="{7E28776D-AB25-4CE3-93CF-DEAF6A6244CB}" presName="sibTrans" presStyleCnt="0"/>
      <dgm:spPr/>
    </dgm:pt>
    <dgm:pt modelId="{0E275597-EB21-4016-851B-DE8A10EC8010}" type="pres">
      <dgm:prSet presAssocID="{54886699-9BC8-4E89-B0B5-167AEF642988}" presName="compNode" presStyleCnt="0"/>
      <dgm:spPr/>
    </dgm:pt>
    <dgm:pt modelId="{76418F1E-C5EE-4253-A944-FF96E7B84D95}" type="pres">
      <dgm:prSet presAssocID="{54886699-9BC8-4E89-B0B5-167AEF642988}" presName="iconRect" presStyleLbl="node1" presStyleIdx="2" presStyleCnt="3" custLinFactNeighborX="4395" custLinFactNeighborY="-1012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9A4FF78F-2EC2-4A82-A113-C30448815887}" type="pres">
      <dgm:prSet presAssocID="{54886699-9BC8-4E89-B0B5-167AEF642988}" presName="spaceRect" presStyleCnt="0"/>
      <dgm:spPr/>
    </dgm:pt>
    <dgm:pt modelId="{36BFDF48-3E74-4DEA-9B41-1CF2F796BD1A}" type="pres">
      <dgm:prSet presAssocID="{54886699-9BC8-4E89-B0B5-167AEF642988}" presName="textRect" presStyleLbl="revTx" presStyleIdx="2" presStyleCnt="3" custScaleY="96267">
        <dgm:presLayoutVars>
          <dgm:chMax val="1"/>
          <dgm:chPref val="1"/>
        </dgm:presLayoutVars>
      </dgm:prSet>
      <dgm:spPr/>
    </dgm:pt>
  </dgm:ptLst>
  <dgm:cxnLst>
    <dgm:cxn modelId="{2E5FB237-DBAD-4426-A4CA-4059DFE4D4AC}" type="presOf" srcId="{54886699-9BC8-4E89-B0B5-167AEF642988}" destId="{36BFDF48-3E74-4DEA-9B41-1CF2F796BD1A}" srcOrd="0" destOrd="0" presId="urn:microsoft.com/office/officeart/2018/2/layout/IconLabelList"/>
    <dgm:cxn modelId="{82C13051-FCB8-4AF3-B920-F389F2CA8147}" type="presOf" srcId="{A479C82B-D7BC-4EAC-973B-E8F5A85ABFCF}" destId="{320681B2-4BF5-4F82-A4C6-694453DC3BA8}" srcOrd="0" destOrd="0" presId="urn:microsoft.com/office/officeart/2018/2/layout/IconLabelList"/>
    <dgm:cxn modelId="{F744A972-309A-4F44-BA1C-12A1E45777CD}" type="presOf" srcId="{5E950E8E-0AA9-4CD1-A50F-4CDB1D3E16DB}" destId="{4938D9ED-5D49-4747-A928-6F0FB6EBEF45}" srcOrd="0" destOrd="0" presId="urn:microsoft.com/office/officeart/2018/2/layout/IconLabelList"/>
    <dgm:cxn modelId="{18CB5C79-51AD-4BD5-B2EF-2AC58DE2F05E}" srcId="{5E950E8E-0AA9-4CD1-A50F-4CDB1D3E16DB}" destId="{54886699-9BC8-4E89-B0B5-167AEF642988}" srcOrd="2" destOrd="0" parTransId="{FA6CEDA1-DB1D-4181-8650-BFF38356C020}" sibTransId="{2CFF1761-DA46-4C15-BD36-A6241B714F90}"/>
    <dgm:cxn modelId="{171AC07B-48BB-4531-870C-2F3DEE05B8D8}" srcId="{5E950E8E-0AA9-4CD1-A50F-4CDB1D3E16DB}" destId="{C72004FD-84E7-4B86-AE93-4DC11B4732F5}" srcOrd="1" destOrd="0" parTransId="{42E4A42D-6BCB-4CB9-A5A8-DC95A50E923C}" sibTransId="{7E28776D-AB25-4CE3-93CF-DEAF6A6244CB}"/>
    <dgm:cxn modelId="{2003359C-E50A-47EC-87E9-D3256B934294}" srcId="{5E950E8E-0AA9-4CD1-A50F-4CDB1D3E16DB}" destId="{A479C82B-D7BC-4EAC-973B-E8F5A85ABFCF}" srcOrd="0" destOrd="0" parTransId="{957FB8C6-767F-4934-8DAD-202EB9EE34B7}" sibTransId="{F2DC3071-4124-49EB-817F-AD64EBE4A463}"/>
    <dgm:cxn modelId="{43D191BA-0156-4B1C-9F49-328E41D0C638}" type="presOf" srcId="{C72004FD-84E7-4B86-AE93-4DC11B4732F5}" destId="{B6759731-1055-4C99-B789-EDB761592917}" srcOrd="0" destOrd="0" presId="urn:microsoft.com/office/officeart/2018/2/layout/IconLabelList"/>
    <dgm:cxn modelId="{7B4AC8BE-76C6-47C4-97CF-EC1AF963918D}" type="presParOf" srcId="{4938D9ED-5D49-4747-A928-6F0FB6EBEF45}" destId="{0ADA57A9-18B3-4D15-BBCD-93C46437D104}" srcOrd="0" destOrd="0" presId="urn:microsoft.com/office/officeart/2018/2/layout/IconLabelList"/>
    <dgm:cxn modelId="{CEE36BDA-97E9-4621-B535-C26D0D8F4167}" type="presParOf" srcId="{0ADA57A9-18B3-4D15-BBCD-93C46437D104}" destId="{13251523-1AD4-4EB5-8C9A-332C3EC7D83F}" srcOrd="0" destOrd="0" presId="urn:microsoft.com/office/officeart/2018/2/layout/IconLabelList"/>
    <dgm:cxn modelId="{8B7D473D-1945-4A5D-A411-F49DCED128F4}" type="presParOf" srcId="{0ADA57A9-18B3-4D15-BBCD-93C46437D104}" destId="{3B80227B-443E-4F71-B386-AE5F877FCB3F}" srcOrd="1" destOrd="0" presId="urn:microsoft.com/office/officeart/2018/2/layout/IconLabelList"/>
    <dgm:cxn modelId="{80591DCA-9ACD-4DEE-96BA-AD26E3783D8A}" type="presParOf" srcId="{0ADA57A9-18B3-4D15-BBCD-93C46437D104}" destId="{320681B2-4BF5-4F82-A4C6-694453DC3BA8}" srcOrd="2" destOrd="0" presId="urn:microsoft.com/office/officeart/2018/2/layout/IconLabelList"/>
    <dgm:cxn modelId="{A8F9958F-4B98-4854-8D46-2268B60E65D9}" type="presParOf" srcId="{4938D9ED-5D49-4747-A928-6F0FB6EBEF45}" destId="{902DA423-0A08-4D03-9A07-169A2D6FF52A}" srcOrd="1" destOrd="0" presId="urn:microsoft.com/office/officeart/2018/2/layout/IconLabelList"/>
    <dgm:cxn modelId="{6912A114-5C4D-4371-9DB1-3A349CA0C6BC}" type="presParOf" srcId="{4938D9ED-5D49-4747-A928-6F0FB6EBEF45}" destId="{D2EB5AB0-E4BF-44FE-83E9-751C2EB7B165}" srcOrd="2" destOrd="0" presId="urn:microsoft.com/office/officeart/2018/2/layout/IconLabelList"/>
    <dgm:cxn modelId="{F2716B35-1867-4D65-9132-F76401D7208F}" type="presParOf" srcId="{D2EB5AB0-E4BF-44FE-83E9-751C2EB7B165}" destId="{ED4A60FF-521B-4531-95DE-304939B8ABC6}" srcOrd="0" destOrd="0" presId="urn:microsoft.com/office/officeart/2018/2/layout/IconLabelList"/>
    <dgm:cxn modelId="{C851EFBC-33EC-43F6-9295-15DABC422DB8}" type="presParOf" srcId="{D2EB5AB0-E4BF-44FE-83E9-751C2EB7B165}" destId="{EE87505F-6CFB-40DF-AD6B-E65DB51566AA}" srcOrd="1" destOrd="0" presId="urn:microsoft.com/office/officeart/2018/2/layout/IconLabelList"/>
    <dgm:cxn modelId="{A987690A-6787-4957-BD55-6BCF4B620418}" type="presParOf" srcId="{D2EB5AB0-E4BF-44FE-83E9-751C2EB7B165}" destId="{B6759731-1055-4C99-B789-EDB761592917}" srcOrd="2" destOrd="0" presId="urn:microsoft.com/office/officeart/2018/2/layout/IconLabelList"/>
    <dgm:cxn modelId="{9090100C-CE12-4F01-A974-770CEC2C686D}" type="presParOf" srcId="{4938D9ED-5D49-4747-A928-6F0FB6EBEF45}" destId="{FFA7B0BD-F686-41DD-81C2-841F48FACCAC}" srcOrd="3" destOrd="0" presId="urn:microsoft.com/office/officeart/2018/2/layout/IconLabelList"/>
    <dgm:cxn modelId="{FDAB58AF-14C8-4ED9-A165-016B8B962F55}" type="presParOf" srcId="{4938D9ED-5D49-4747-A928-6F0FB6EBEF45}" destId="{0E275597-EB21-4016-851B-DE8A10EC8010}" srcOrd="4" destOrd="0" presId="urn:microsoft.com/office/officeart/2018/2/layout/IconLabelList"/>
    <dgm:cxn modelId="{2E0EC37C-AB0A-4A0A-9299-7C733DB4546D}" type="presParOf" srcId="{0E275597-EB21-4016-851B-DE8A10EC8010}" destId="{76418F1E-C5EE-4253-A944-FF96E7B84D95}" srcOrd="0" destOrd="0" presId="urn:microsoft.com/office/officeart/2018/2/layout/IconLabelList"/>
    <dgm:cxn modelId="{98CDE6D8-CB37-4412-AB93-C9D53E189191}" type="presParOf" srcId="{0E275597-EB21-4016-851B-DE8A10EC8010}" destId="{9A4FF78F-2EC2-4A82-A113-C30448815887}" srcOrd="1" destOrd="0" presId="urn:microsoft.com/office/officeart/2018/2/layout/IconLabelList"/>
    <dgm:cxn modelId="{87AD9E99-A4DF-45E3-9FFF-728CA8D2E26D}" type="presParOf" srcId="{0E275597-EB21-4016-851B-DE8A10EC8010}" destId="{36BFDF48-3E74-4DEA-9B41-1CF2F796BD1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A0233A-56F6-46AC-9B28-0E1367F6A763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26D4B27-D5BF-407D-971C-BC0B722F528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 b="1" dirty="0">
              <a:latin typeface="Times New Roman" panose="02020603050405020304" pitchFamily="18" charset="0"/>
              <a:cs typeface="Times New Roman" panose="02020603050405020304" pitchFamily="18" charset="0"/>
            </a:rPr>
            <a:t>Accurate Table Extraction</a:t>
          </a:r>
          <a:r>
            <a:rPr lang="en-CA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293B28-2857-46B7-BCC5-B79598099F6A}" type="parTrans" cxnId="{AE1F9646-EBFE-46DD-8F57-1F552E3E953E}">
      <dgm:prSet/>
      <dgm:spPr/>
      <dgm:t>
        <a:bodyPr/>
        <a:lstStyle/>
        <a:p>
          <a:endParaRPr lang="en-US"/>
        </a:p>
      </dgm:t>
    </dgm:pt>
    <dgm:pt modelId="{053AD07B-9218-4D01-89AE-DF408C627F9D}" type="sibTrans" cxnId="{AE1F9646-EBFE-46DD-8F57-1F552E3E953E}">
      <dgm:prSet/>
      <dgm:spPr/>
      <dgm:t>
        <a:bodyPr/>
        <a:lstStyle/>
        <a:p>
          <a:endParaRPr lang="en-US"/>
        </a:p>
      </dgm:t>
    </dgm:pt>
    <dgm:pt modelId="{D526359C-5693-40DE-8982-B022E58ADDB4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>
              <a:latin typeface="Times New Roman" panose="02020603050405020304" pitchFamily="18" charset="0"/>
              <a:cs typeface="Times New Roman" panose="02020603050405020304" pitchFamily="18" charset="0"/>
            </a:rPr>
            <a:t>Handling diverse table formats and layouts in PDFs, such as merged cells and irregular structures.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F15341-437F-4431-B508-303D22C6A564}" type="parTrans" cxnId="{91DC3465-1101-46A0-B6B0-CC3884C45BC3}">
      <dgm:prSet/>
      <dgm:spPr/>
      <dgm:t>
        <a:bodyPr/>
        <a:lstStyle/>
        <a:p>
          <a:endParaRPr lang="en-US"/>
        </a:p>
      </dgm:t>
    </dgm:pt>
    <dgm:pt modelId="{9F26E2A6-057C-4E0D-909C-2034D2152294}" type="sibTrans" cxnId="{91DC3465-1101-46A0-B6B0-CC3884C45BC3}">
      <dgm:prSet/>
      <dgm:spPr/>
      <dgm:t>
        <a:bodyPr/>
        <a:lstStyle/>
        <a:p>
          <a:endParaRPr lang="en-US"/>
        </a:p>
      </dgm:t>
    </dgm:pt>
    <dgm:pt modelId="{CCA483FE-454F-4C71-829A-CC836EB4BE8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 b="1" dirty="0">
              <a:latin typeface="Times New Roman" panose="02020603050405020304" pitchFamily="18" charset="0"/>
              <a:cs typeface="Times New Roman" panose="02020603050405020304" pitchFamily="18" charset="0"/>
            </a:rPr>
            <a:t>Data Formatting and Integration</a:t>
          </a:r>
          <a:r>
            <a:rPr lang="en-CA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38ECED0-6ED4-4A62-84D7-0B3344B2A4F9}" type="parTrans" cxnId="{DE919DCC-274E-4BA3-953B-25706C2B01BD}">
      <dgm:prSet/>
      <dgm:spPr/>
      <dgm:t>
        <a:bodyPr/>
        <a:lstStyle/>
        <a:p>
          <a:endParaRPr lang="en-US"/>
        </a:p>
      </dgm:t>
    </dgm:pt>
    <dgm:pt modelId="{7E7F8141-07CC-493B-8F11-3A99BD631A9F}" type="sibTrans" cxnId="{DE919DCC-274E-4BA3-953B-25706C2B01BD}">
      <dgm:prSet/>
      <dgm:spPr/>
      <dgm:t>
        <a:bodyPr/>
        <a:lstStyle/>
        <a:p>
          <a:endParaRPr lang="en-US"/>
        </a:p>
      </dgm:t>
    </dgm:pt>
    <dgm:pt modelId="{54633242-26A6-4E45-81F8-87101B37138F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>
              <a:latin typeface="Times New Roman" panose="02020603050405020304" pitchFamily="18" charset="0"/>
              <a:cs typeface="Times New Roman" panose="02020603050405020304" pitchFamily="18" charset="0"/>
            </a:rPr>
            <a:t>Converting extracted data into a clean, structured format and ensuring seamless storage in the database.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6C2A375-6F8F-4FF6-8231-217B8593632A}" type="parTrans" cxnId="{76CBCE29-F66C-4735-96FA-AFB588812B3D}">
      <dgm:prSet/>
      <dgm:spPr/>
      <dgm:t>
        <a:bodyPr/>
        <a:lstStyle/>
        <a:p>
          <a:endParaRPr lang="en-US"/>
        </a:p>
      </dgm:t>
    </dgm:pt>
    <dgm:pt modelId="{CDAFB021-24CF-4369-84E9-149230A7180A}" type="sibTrans" cxnId="{76CBCE29-F66C-4735-96FA-AFB588812B3D}">
      <dgm:prSet/>
      <dgm:spPr/>
      <dgm:t>
        <a:bodyPr/>
        <a:lstStyle/>
        <a:p>
          <a:endParaRPr lang="en-US"/>
        </a:p>
      </dgm:t>
    </dgm:pt>
    <dgm:pt modelId="{15E30E70-1706-4093-9A32-F091CA38B54E}" type="pres">
      <dgm:prSet presAssocID="{55A0233A-56F6-46AC-9B28-0E1367F6A763}" presName="root" presStyleCnt="0">
        <dgm:presLayoutVars>
          <dgm:dir/>
          <dgm:resizeHandles val="exact"/>
        </dgm:presLayoutVars>
      </dgm:prSet>
      <dgm:spPr/>
    </dgm:pt>
    <dgm:pt modelId="{9348618F-CDF4-4703-9E00-74A74E0CEC92}" type="pres">
      <dgm:prSet presAssocID="{126D4B27-D5BF-407D-971C-BC0B722F528B}" presName="compNode" presStyleCnt="0"/>
      <dgm:spPr/>
    </dgm:pt>
    <dgm:pt modelId="{EFE00196-4549-471C-98FA-8D0175135EF0}" type="pres">
      <dgm:prSet presAssocID="{126D4B27-D5BF-407D-971C-BC0B722F528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03BAA61B-609A-4554-B148-9F8E191AC70C}" type="pres">
      <dgm:prSet presAssocID="{126D4B27-D5BF-407D-971C-BC0B722F528B}" presName="iconSpace" presStyleCnt="0"/>
      <dgm:spPr/>
    </dgm:pt>
    <dgm:pt modelId="{AEE47FD4-EC4E-4495-9C39-B0316DCF589C}" type="pres">
      <dgm:prSet presAssocID="{126D4B27-D5BF-407D-971C-BC0B722F528B}" presName="parTx" presStyleLbl="revTx" presStyleIdx="0" presStyleCnt="4">
        <dgm:presLayoutVars>
          <dgm:chMax val="0"/>
          <dgm:chPref val="0"/>
        </dgm:presLayoutVars>
      </dgm:prSet>
      <dgm:spPr/>
    </dgm:pt>
    <dgm:pt modelId="{7F5C8BB1-17F2-4C87-B95D-7DBFF314A5F0}" type="pres">
      <dgm:prSet presAssocID="{126D4B27-D5BF-407D-971C-BC0B722F528B}" presName="txSpace" presStyleCnt="0"/>
      <dgm:spPr/>
    </dgm:pt>
    <dgm:pt modelId="{A94DBA67-802A-4521-A2BE-721E99DE1954}" type="pres">
      <dgm:prSet presAssocID="{126D4B27-D5BF-407D-971C-BC0B722F528B}" presName="desTx" presStyleLbl="revTx" presStyleIdx="1" presStyleCnt="4">
        <dgm:presLayoutVars/>
      </dgm:prSet>
      <dgm:spPr/>
    </dgm:pt>
    <dgm:pt modelId="{C7C8DE52-6E9F-49EA-8198-8AA808EDA4A4}" type="pres">
      <dgm:prSet presAssocID="{053AD07B-9218-4D01-89AE-DF408C627F9D}" presName="sibTrans" presStyleCnt="0"/>
      <dgm:spPr/>
    </dgm:pt>
    <dgm:pt modelId="{575CA445-2009-4482-9971-7BA8322878C5}" type="pres">
      <dgm:prSet presAssocID="{CCA483FE-454F-4C71-829A-CC836EB4BE82}" presName="compNode" presStyleCnt="0"/>
      <dgm:spPr/>
    </dgm:pt>
    <dgm:pt modelId="{33904CF9-C992-42A4-8E93-B9A3EB79A86D}" type="pres">
      <dgm:prSet presAssocID="{CCA483FE-454F-4C71-829A-CC836EB4BE8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99B7158-DB8A-4DA8-8915-37267E6CCBE7}" type="pres">
      <dgm:prSet presAssocID="{CCA483FE-454F-4C71-829A-CC836EB4BE82}" presName="iconSpace" presStyleCnt="0"/>
      <dgm:spPr/>
    </dgm:pt>
    <dgm:pt modelId="{49DFC8E3-BD31-4666-A6F2-ED0A4CD144DC}" type="pres">
      <dgm:prSet presAssocID="{CCA483FE-454F-4C71-829A-CC836EB4BE82}" presName="parTx" presStyleLbl="revTx" presStyleIdx="2" presStyleCnt="4">
        <dgm:presLayoutVars>
          <dgm:chMax val="0"/>
          <dgm:chPref val="0"/>
        </dgm:presLayoutVars>
      </dgm:prSet>
      <dgm:spPr/>
    </dgm:pt>
    <dgm:pt modelId="{81108674-C0C0-4FA0-80F9-019AFED8CCC1}" type="pres">
      <dgm:prSet presAssocID="{CCA483FE-454F-4C71-829A-CC836EB4BE82}" presName="txSpace" presStyleCnt="0"/>
      <dgm:spPr/>
    </dgm:pt>
    <dgm:pt modelId="{F648E00D-1499-442E-8A28-27039E3A6C1E}" type="pres">
      <dgm:prSet presAssocID="{CCA483FE-454F-4C71-829A-CC836EB4BE82}" presName="desTx" presStyleLbl="revTx" presStyleIdx="3" presStyleCnt="4">
        <dgm:presLayoutVars/>
      </dgm:prSet>
      <dgm:spPr/>
    </dgm:pt>
  </dgm:ptLst>
  <dgm:cxnLst>
    <dgm:cxn modelId="{0B0C240B-E852-B24B-B026-A680E04B14B9}" type="presOf" srcId="{55A0233A-56F6-46AC-9B28-0E1367F6A763}" destId="{15E30E70-1706-4093-9A32-F091CA38B54E}" srcOrd="0" destOrd="0" presId="urn:microsoft.com/office/officeart/2018/5/layout/CenteredIconLabelDescriptionList"/>
    <dgm:cxn modelId="{76CBCE29-F66C-4735-96FA-AFB588812B3D}" srcId="{CCA483FE-454F-4C71-829A-CC836EB4BE82}" destId="{54633242-26A6-4E45-81F8-87101B37138F}" srcOrd="0" destOrd="0" parTransId="{A6C2A375-6F8F-4FF6-8231-217B8593632A}" sibTransId="{CDAFB021-24CF-4369-84E9-149230A7180A}"/>
    <dgm:cxn modelId="{C9FF1937-BE71-C54F-9479-2AC7CF31AFFA}" type="presOf" srcId="{CCA483FE-454F-4C71-829A-CC836EB4BE82}" destId="{49DFC8E3-BD31-4666-A6F2-ED0A4CD144DC}" srcOrd="0" destOrd="0" presId="urn:microsoft.com/office/officeart/2018/5/layout/CenteredIconLabelDescriptionList"/>
    <dgm:cxn modelId="{AE1F9646-EBFE-46DD-8F57-1F552E3E953E}" srcId="{55A0233A-56F6-46AC-9B28-0E1367F6A763}" destId="{126D4B27-D5BF-407D-971C-BC0B722F528B}" srcOrd="0" destOrd="0" parTransId="{28293B28-2857-46B7-BCC5-B79598099F6A}" sibTransId="{053AD07B-9218-4D01-89AE-DF408C627F9D}"/>
    <dgm:cxn modelId="{91DC3465-1101-46A0-B6B0-CC3884C45BC3}" srcId="{126D4B27-D5BF-407D-971C-BC0B722F528B}" destId="{D526359C-5693-40DE-8982-B022E58ADDB4}" srcOrd="0" destOrd="0" parTransId="{1FF15341-437F-4431-B508-303D22C6A564}" sibTransId="{9F26E2A6-057C-4E0D-909C-2034D2152294}"/>
    <dgm:cxn modelId="{9EFF1489-208D-8D48-854F-F462739270A1}" type="presOf" srcId="{126D4B27-D5BF-407D-971C-BC0B722F528B}" destId="{AEE47FD4-EC4E-4495-9C39-B0316DCF589C}" srcOrd="0" destOrd="0" presId="urn:microsoft.com/office/officeart/2018/5/layout/CenteredIconLabelDescriptionList"/>
    <dgm:cxn modelId="{C40E8D92-AB9B-4F48-92E9-8CCA28077B0F}" type="presOf" srcId="{D526359C-5693-40DE-8982-B022E58ADDB4}" destId="{A94DBA67-802A-4521-A2BE-721E99DE1954}" srcOrd="0" destOrd="0" presId="urn:microsoft.com/office/officeart/2018/5/layout/CenteredIconLabelDescriptionList"/>
    <dgm:cxn modelId="{DE919DCC-274E-4BA3-953B-25706C2B01BD}" srcId="{55A0233A-56F6-46AC-9B28-0E1367F6A763}" destId="{CCA483FE-454F-4C71-829A-CC836EB4BE82}" srcOrd="1" destOrd="0" parTransId="{338ECED0-6ED4-4A62-84D7-0B3344B2A4F9}" sibTransId="{7E7F8141-07CC-493B-8F11-3A99BD631A9F}"/>
    <dgm:cxn modelId="{3D12A0EE-852E-3B4D-9673-A4E29843499B}" type="presOf" srcId="{54633242-26A6-4E45-81F8-87101B37138F}" destId="{F648E00D-1499-442E-8A28-27039E3A6C1E}" srcOrd="0" destOrd="0" presId="urn:microsoft.com/office/officeart/2018/5/layout/CenteredIconLabelDescriptionList"/>
    <dgm:cxn modelId="{64A57FA6-CA5C-7247-BA27-4E8C57A00A6C}" type="presParOf" srcId="{15E30E70-1706-4093-9A32-F091CA38B54E}" destId="{9348618F-CDF4-4703-9E00-74A74E0CEC92}" srcOrd="0" destOrd="0" presId="urn:microsoft.com/office/officeart/2018/5/layout/CenteredIconLabelDescriptionList"/>
    <dgm:cxn modelId="{1C759BEE-D21C-614E-926B-FAD4E2804823}" type="presParOf" srcId="{9348618F-CDF4-4703-9E00-74A74E0CEC92}" destId="{EFE00196-4549-471C-98FA-8D0175135EF0}" srcOrd="0" destOrd="0" presId="urn:microsoft.com/office/officeart/2018/5/layout/CenteredIconLabelDescriptionList"/>
    <dgm:cxn modelId="{229B982A-C971-5E43-9866-5565E27E2B43}" type="presParOf" srcId="{9348618F-CDF4-4703-9E00-74A74E0CEC92}" destId="{03BAA61B-609A-4554-B148-9F8E191AC70C}" srcOrd="1" destOrd="0" presId="urn:microsoft.com/office/officeart/2018/5/layout/CenteredIconLabelDescriptionList"/>
    <dgm:cxn modelId="{EF0B2616-9D94-AC45-8DFF-4E6F95044C60}" type="presParOf" srcId="{9348618F-CDF4-4703-9E00-74A74E0CEC92}" destId="{AEE47FD4-EC4E-4495-9C39-B0316DCF589C}" srcOrd="2" destOrd="0" presId="urn:microsoft.com/office/officeart/2018/5/layout/CenteredIconLabelDescriptionList"/>
    <dgm:cxn modelId="{4306C58B-5722-B24A-80F9-000AFB73F364}" type="presParOf" srcId="{9348618F-CDF4-4703-9E00-74A74E0CEC92}" destId="{7F5C8BB1-17F2-4C87-B95D-7DBFF314A5F0}" srcOrd="3" destOrd="0" presId="urn:microsoft.com/office/officeart/2018/5/layout/CenteredIconLabelDescriptionList"/>
    <dgm:cxn modelId="{FECBFE47-FE4D-D648-9358-2E1CFDA4C2E6}" type="presParOf" srcId="{9348618F-CDF4-4703-9E00-74A74E0CEC92}" destId="{A94DBA67-802A-4521-A2BE-721E99DE1954}" srcOrd="4" destOrd="0" presId="urn:microsoft.com/office/officeart/2018/5/layout/CenteredIconLabelDescriptionList"/>
    <dgm:cxn modelId="{CB621924-8A82-4A4A-98CF-867D67216FB5}" type="presParOf" srcId="{15E30E70-1706-4093-9A32-F091CA38B54E}" destId="{C7C8DE52-6E9F-49EA-8198-8AA808EDA4A4}" srcOrd="1" destOrd="0" presId="urn:microsoft.com/office/officeart/2018/5/layout/CenteredIconLabelDescriptionList"/>
    <dgm:cxn modelId="{75344B6C-2584-274F-A3A1-B176F4700430}" type="presParOf" srcId="{15E30E70-1706-4093-9A32-F091CA38B54E}" destId="{575CA445-2009-4482-9971-7BA8322878C5}" srcOrd="2" destOrd="0" presId="urn:microsoft.com/office/officeart/2018/5/layout/CenteredIconLabelDescriptionList"/>
    <dgm:cxn modelId="{DD5868D0-9F81-4740-B8DE-CD57E4F14906}" type="presParOf" srcId="{575CA445-2009-4482-9971-7BA8322878C5}" destId="{33904CF9-C992-42A4-8E93-B9A3EB79A86D}" srcOrd="0" destOrd="0" presId="urn:microsoft.com/office/officeart/2018/5/layout/CenteredIconLabelDescriptionList"/>
    <dgm:cxn modelId="{48AD64BB-B958-404C-8242-3D79CAE52D53}" type="presParOf" srcId="{575CA445-2009-4482-9971-7BA8322878C5}" destId="{799B7158-DB8A-4DA8-8915-37267E6CCBE7}" srcOrd="1" destOrd="0" presId="urn:microsoft.com/office/officeart/2018/5/layout/CenteredIconLabelDescriptionList"/>
    <dgm:cxn modelId="{78E79ED3-3C8C-434E-88D4-9650624016E2}" type="presParOf" srcId="{575CA445-2009-4482-9971-7BA8322878C5}" destId="{49DFC8E3-BD31-4666-A6F2-ED0A4CD144DC}" srcOrd="2" destOrd="0" presId="urn:microsoft.com/office/officeart/2018/5/layout/CenteredIconLabelDescriptionList"/>
    <dgm:cxn modelId="{59E64472-300C-4240-8566-9D298A035B1B}" type="presParOf" srcId="{575CA445-2009-4482-9971-7BA8322878C5}" destId="{81108674-C0C0-4FA0-80F9-019AFED8CCC1}" srcOrd="3" destOrd="0" presId="urn:microsoft.com/office/officeart/2018/5/layout/CenteredIconLabelDescriptionList"/>
    <dgm:cxn modelId="{0F86DE18-49E3-4F4A-87F1-5A2A68BCFAEC}" type="presParOf" srcId="{575CA445-2009-4482-9971-7BA8322878C5}" destId="{F648E00D-1499-442E-8A28-27039E3A6C1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51523-1AD4-4EB5-8C9A-332C3EC7D83F}">
      <dsp:nvSpPr>
        <dsp:cNvPr id="0" name=""/>
        <dsp:cNvSpPr/>
      </dsp:nvSpPr>
      <dsp:spPr>
        <a:xfrm>
          <a:off x="1116091" y="844211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0681B2-4BF5-4F82-A4C6-694453DC3BA8}">
      <dsp:nvSpPr>
        <dsp:cNvPr id="0" name=""/>
        <dsp:cNvSpPr/>
      </dsp:nvSpPr>
      <dsp:spPr>
        <a:xfrm>
          <a:off x="417971" y="2540593"/>
          <a:ext cx="2889450" cy="1307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Automated Extraction</a:t>
          </a: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Built a system to automatically identify and extract  tables from PDF documents.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7971" y="2540593"/>
        <a:ext cx="2889450" cy="1307430"/>
      </dsp:txXfrm>
    </dsp:sp>
    <dsp:sp modelId="{ED4A60FF-521B-4531-95DE-304939B8ABC6}">
      <dsp:nvSpPr>
        <dsp:cNvPr id="0" name=""/>
        <dsp:cNvSpPr/>
      </dsp:nvSpPr>
      <dsp:spPr>
        <a:xfrm>
          <a:off x="4607673" y="901081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759731-1055-4C99-B789-EDB761592917}">
      <dsp:nvSpPr>
        <dsp:cNvPr id="0" name=""/>
        <dsp:cNvSpPr/>
      </dsp:nvSpPr>
      <dsp:spPr>
        <a:xfrm>
          <a:off x="3851766" y="2575221"/>
          <a:ext cx="2732490" cy="12612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Organized Data</a:t>
          </a: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Converted the extracted tables into a clean, structured format that is easy to use.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851766" y="2575221"/>
        <a:ext cx="2732490" cy="1261258"/>
      </dsp:txXfrm>
    </dsp:sp>
    <dsp:sp modelId="{76418F1E-C5EE-4253-A944-FF96E7B84D95}">
      <dsp:nvSpPr>
        <dsp:cNvPr id="0" name=""/>
        <dsp:cNvSpPr/>
      </dsp:nvSpPr>
      <dsp:spPr>
        <a:xfrm>
          <a:off x="8059923" y="726886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BFDF48-3E74-4DEA-9B41-1CF2F796BD1A}">
      <dsp:nvSpPr>
        <dsp:cNvPr id="0" name=""/>
        <dsp:cNvSpPr/>
      </dsp:nvSpPr>
      <dsp:spPr>
        <a:xfrm>
          <a:off x="7208178" y="2629831"/>
          <a:ext cx="2889450" cy="1188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Connected to Database</a:t>
          </a: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CA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Stored the data in a cloud-based system for quick and easy access anytime.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208178" y="2629831"/>
        <a:ext cx="2889450" cy="1188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E00196-4549-471C-98FA-8D0175135EF0}">
      <dsp:nvSpPr>
        <dsp:cNvPr id="0" name=""/>
        <dsp:cNvSpPr/>
      </dsp:nvSpPr>
      <dsp:spPr>
        <a:xfrm>
          <a:off x="1963800" y="63251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E47FD4-EC4E-4495-9C39-B0316DCF589C}">
      <dsp:nvSpPr>
        <dsp:cNvPr id="0" name=""/>
        <dsp:cNvSpPr/>
      </dsp:nvSpPr>
      <dsp:spPr>
        <a:xfrm>
          <a:off x="559800" y="227722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3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Accurate Table Extraction</a:t>
          </a:r>
          <a:r>
            <a:rPr lang="en-CA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  <a:endParaRPr lang="en-US" sz="2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9800" y="2277227"/>
        <a:ext cx="4320000" cy="648000"/>
      </dsp:txXfrm>
    </dsp:sp>
    <dsp:sp modelId="{A94DBA67-802A-4521-A2BE-721E99DE1954}">
      <dsp:nvSpPr>
        <dsp:cNvPr id="0" name=""/>
        <dsp:cNvSpPr/>
      </dsp:nvSpPr>
      <dsp:spPr>
        <a:xfrm>
          <a:off x="559800" y="2986953"/>
          <a:ext cx="4320000" cy="731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Handling diverse table formats and layouts in PDFs, such as merged cells and irregular structures.</a:t>
          </a:r>
          <a:endParaRPr lang="en-US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9800" y="2986953"/>
        <a:ext cx="4320000" cy="731868"/>
      </dsp:txXfrm>
    </dsp:sp>
    <dsp:sp modelId="{33904CF9-C992-42A4-8E93-B9A3EB79A86D}">
      <dsp:nvSpPr>
        <dsp:cNvPr id="0" name=""/>
        <dsp:cNvSpPr/>
      </dsp:nvSpPr>
      <dsp:spPr>
        <a:xfrm>
          <a:off x="7039800" y="63251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DFC8E3-BD31-4666-A6F2-ED0A4CD144DC}">
      <dsp:nvSpPr>
        <dsp:cNvPr id="0" name=""/>
        <dsp:cNvSpPr/>
      </dsp:nvSpPr>
      <dsp:spPr>
        <a:xfrm>
          <a:off x="5635800" y="227722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3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Formatting and Integration</a:t>
          </a:r>
          <a:r>
            <a:rPr lang="en-CA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</a:t>
          </a:r>
          <a:endParaRPr lang="en-US" sz="2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35800" y="2277227"/>
        <a:ext cx="4320000" cy="648000"/>
      </dsp:txXfrm>
    </dsp:sp>
    <dsp:sp modelId="{F648E00D-1499-442E-8A28-27039E3A6C1E}">
      <dsp:nvSpPr>
        <dsp:cNvPr id="0" name=""/>
        <dsp:cNvSpPr/>
      </dsp:nvSpPr>
      <dsp:spPr>
        <a:xfrm>
          <a:off x="5635800" y="2986953"/>
          <a:ext cx="4320000" cy="731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Converting extracted data into a clean, structured format and ensuring seamless storage in the database.</a:t>
          </a:r>
          <a:endParaRPr lang="en-US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35800" y="2986953"/>
        <a:ext cx="4320000" cy="7318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AA0A4-0C73-DF43-9878-31B142D9C795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464EA-CD98-F74E-BFEF-1F82DD7FA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3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464EA-CD98-F74E-BFEF-1F82DD7FAD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78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31005-02C1-7938-69D8-55FA960F7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450ACE-974D-5235-DDC5-5846330D1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044FE-88DA-663E-E218-21DF05D7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FF1E2-285F-244D-5102-D3CCD8680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EA9DC-535F-7B4A-1746-C9189039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32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7038A-578F-9E6F-D6B3-5F1266C96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4EFFFB-4AFB-E1F9-65BE-96324110A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9F6A7-20EA-B08B-BCD8-D2C7C1C7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4C58D-F0F5-3244-BDAD-C5DA99334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16F23-064A-1A51-1A12-F92DAB76C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77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655892-DF6A-65F4-B3A6-CE965306B3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D66EE-787F-285E-872C-C525F7FE4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6F16F-DD0A-9795-2B44-31B90ED29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6A204-499A-7B8F-43A7-3BBB076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9DB1B-417B-A8B9-FB44-CFBF8EF3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6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367B-96D9-1310-EBCC-57A88BB3B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44441-67C2-FC46-FC5D-6366ECCE7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C6285-846C-46BA-3F0A-6B50679FC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D043C-BBBA-D854-AEEC-EC53E81CF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532FE-D75E-09B3-6DBA-2A2601C3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46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44971-FAD5-372B-4DAB-0E9512A8B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09473-8F78-EA37-0CE1-609927981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DDE7F-B0AF-8AB2-CB74-E9B30D38B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D2547-B711-3BD6-A3C9-3146B008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B97A8-EAA5-142E-507C-B941D0202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59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D348E-2CB1-E12C-AD09-1E3061B58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8999-2855-7A74-C145-BE93E659D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D7E04-A52A-4E46-0E7D-CFF4E23C7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1FCBC0-0611-7145-6DE3-3927FDF47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68688-1EE8-12A0-4D29-290638CB9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9A5A1-7990-B02E-8C4E-BEFAAB113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33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8E13-E822-FA02-AF51-69C8845F8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1ED0-CF10-F9BE-4985-F969A4FA6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EB071-0FDE-930B-6E05-F9290884D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5EA66-D746-5167-0E95-27ECC9B3B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0CF51F-5A63-6C81-F169-B48CBDFF2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D7782F-CEE6-A6A9-1D02-1681DA32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B0E5E-6742-E06B-A01B-360FE91B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F93247-A2F0-193B-1A08-7680D315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7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506D-3CD8-4F23-544B-C3190E082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20B5E-01BB-2B88-BCCC-36C2997CE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C0AD4-C7B6-3812-0CD0-4A3C058A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E39F9-3E71-B46B-6DE1-644D066E1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5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77C794-57EA-31C8-EDB5-E8B1E2EE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75EBB-B579-BB7D-94EB-F1C2C7B0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AE4AF-DAA7-3D9F-24AD-00411897A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0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9FFF-B075-8A19-C558-666317C69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3D1C1-A94D-E0CD-D4D3-2A54C6454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406EA-2767-44F5-5AF3-04108359F2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ACD148-1696-9B44-91E9-6AF123A16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C3F8D-9B4B-A2D5-EBF5-0D18E50A4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38E2B-F9E0-9D0B-70B9-2A661652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6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5F90-FCBD-C138-7D32-D208EAFE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0EAC8C-4F71-4C77-3F74-06B0695B8E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35C6FD-DA4C-9CDF-65E4-027873A41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159B1-FD01-E60C-F161-2EB3093AC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A88EB-6DBB-AD18-C636-55316B1C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12047-4C6E-45A5-C4D6-9C607A545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02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B18C42-F23C-7AD5-4C3B-6C4A82F7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15E18-BEC6-1602-9E0B-C0FFA554C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C1121-8FC9-9D2C-FB2E-561DF6859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B3895D-A9B5-A446-9E16-A3FA08744B46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A2551-A7F7-6B4A-D202-0F96457FE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E023E-36BF-FA78-C2D7-11791C6F9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B4F3F9-5122-DC4F-BE72-F8695A967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906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omputer Servers">
            <a:extLst>
              <a:ext uri="{FF2B5EF4-FFF2-40B4-BE49-F238E27FC236}">
                <a16:creationId xmlns:a16="http://schemas.microsoft.com/office/drawing/2014/main" id="{322710D7-3FB4-3D27-2C24-9533197C3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FBB2E-82A7-334F-8EA3-647F8454A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 sz="5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Extracting Structured Data from PDFs to Databases</a:t>
            </a:r>
            <a:endParaRPr lang="en-US" sz="5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022142-519D-A65C-E9C7-EB3ABDB4CB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8984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 Dr. Randy Lin,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Naga Vasikarla,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Aanya Goel. </a:t>
            </a:r>
          </a:p>
        </p:txBody>
      </p:sp>
    </p:spTree>
    <p:extLst>
      <p:ext uri="{BB962C8B-B14F-4D97-AF65-F5344CB8AC3E}">
        <p14:creationId xmlns:p14="http://schemas.microsoft.com/office/powerpoint/2010/main" val="404042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F1293B-4437-ACDB-AF1A-F97F1EFB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1196"/>
            <a:ext cx="4391025" cy="3655203"/>
          </a:xfrm>
        </p:spPr>
        <p:txBody>
          <a:bodyPr anchor="t">
            <a:normAutofit/>
          </a:bodyPr>
          <a:lstStyle/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irregular column headers.</a:t>
            </a:r>
            <a:b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Headers spanning multiple columns are split incorrectly.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 Cause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Misalignment during table parsing.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100%.</a:t>
            </a: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68%.</a:t>
            </a:r>
          </a:p>
        </p:txBody>
      </p:sp>
      <p:pic>
        <p:nvPicPr>
          <p:cNvPr id="10" name="Content Placeholder 9" descr="A close-up of a table&#10;&#10;Description automatically generated">
            <a:extLst>
              <a:ext uri="{FF2B5EF4-FFF2-40B4-BE49-F238E27FC236}">
                <a16:creationId xmlns:a16="http://schemas.microsoft.com/office/drawing/2014/main" id="{24585D0C-F961-F6AD-3557-040195F46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831196"/>
            <a:ext cx="5260976" cy="31565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41A0A12-8B9A-F3FE-839C-7C1F0515B8EF}"/>
              </a:ext>
            </a:extLst>
          </p:cNvPr>
          <p:cNvSpPr txBox="1"/>
          <p:nvPr/>
        </p:nvSpPr>
        <p:spPr>
          <a:xfrm>
            <a:off x="838200" y="864296"/>
            <a:ext cx="2892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2:</a:t>
            </a:r>
          </a:p>
        </p:txBody>
      </p:sp>
    </p:spTree>
    <p:extLst>
      <p:ext uri="{BB962C8B-B14F-4D97-AF65-F5344CB8AC3E}">
        <p14:creationId xmlns:p14="http://schemas.microsoft.com/office/powerpoint/2010/main" val="27607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9E3807-39D3-61EF-17CA-35EF4E505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3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3:</a:t>
            </a:r>
          </a:p>
        </p:txBody>
      </p:sp>
      <p:pic>
        <p:nvPicPr>
          <p:cNvPr id="5" name="Content Placeholder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FB52A654-99FC-2C66-C58B-C4AD340E2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85" y="957943"/>
            <a:ext cx="6716070" cy="512354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EAA327-DC0A-23B2-4CF5-3E24C9F33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4" y="3146400"/>
            <a:ext cx="4391025" cy="245430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long sentences:</a:t>
            </a:r>
            <a:endParaRPr lang="en-CA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Long sentences are divided into multiple columns.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out 6 rows have behaved unexpected.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100%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Efficiency: 66%</a:t>
            </a:r>
          </a:p>
        </p:txBody>
      </p:sp>
    </p:spTree>
    <p:extLst>
      <p:ext uri="{BB962C8B-B14F-4D97-AF65-F5344CB8AC3E}">
        <p14:creationId xmlns:p14="http://schemas.microsoft.com/office/powerpoint/2010/main" val="3186673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8C69D-1DF4-2A4F-5CF3-D3D0A6698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079" y="713984"/>
            <a:ext cx="3439678" cy="1377863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4: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931FCD-ABB8-E6F1-E3BE-9D74D1DE5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9" y="2392471"/>
            <a:ext cx="4830066" cy="3569918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Testing multiple tables in a page.</a:t>
            </a:r>
            <a:endParaRPr lang="en-CA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Extracts all tables but includes non-tabular content between them.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out of 13 rows in the table, behaved unexpectedly.</a:t>
            </a:r>
            <a:endParaRPr lang="en-CA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identifies and extracts multiple tables.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50%.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53%.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close-up of a document&#10;&#10;Description automatically generated">
            <a:extLst>
              <a:ext uri="{FF2B5EF4-FFF2-40B4-BE49-F238E27FC236}">
                <a16:creationId xmlns:a16="http://schemas.microsoft.com/office/drawing/2014/main" id="{989C549E-6943-9B10-FEE5-438E0529D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088" y="1263448"/>
            <a:ext cx="5748313" cy="433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82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DC506-0A26-632A-22C4-34AD63D7F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3" y="751562"/>
            <a:ext cx="4391025" cy="1365337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2</a:t>
            </a:r>
            <a:b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5:</a:t>
            </a:r>
          </a:p>
        </p:txBody>
      </p:sp>
      <p:pic>
        <p:nvPicPr>
          <p:cNvPr id="5" name="Content Placeholder 4" descr="A screenshot of a document&#10;&#10;Description automatically generated">
            <a:extLst>
              <a:ext uri="{FF2B5EF4-FFF2-40B4-BE49-F238E27FC236}">
                <a16:creationId xmlns:a16="http://schemas.microsoft.com/office/drawing/2014/main" id="{1F6048E4-596D-B8CD-F868-9AF260D0A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4" y="1852246"/>
            <a:ext cx="5260976" cy="320181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B0F5198-3439-C145-811B-9A335B704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4" y="2455101"/>
            <a:ext cx="4391025" cy="3145599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 Sentences in Rows or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Tables with short, well-aligned content are extracted and formatted correctly.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out of 5 columns behaves unexpectedly.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: 100%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80%</a:t>
            </a:r>
          </a:p>
        </p:txBody>
      </p:sp>
    </p:spTree>
    <p:extLst>
      <p:ext uri="{BB962C8B-B14F-4D97-AF65-F5344CB8AC3E}">
        <p14:creationId xmlns:p14="http://schemas.microsoft.com/office/powerpoint/2010/main" val="1396544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67D0C-9FFE-9C0A-5EDF-D16B41FBE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0893"/>
            <a:ext cx="4391025" cy="1530850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2</a:t>
            </a:r>
            <a:b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6: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AD36DAF-C196-312E-D405-60E9EE977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1743"/>
            <a:ext cx="4391025" cy="3558957"/>
          </a:xfrm>
        </p:spPr>
        <p:txBody>
          <a:bodyPr>
            <a:noAutofit/>
          </a:bodyPr>
          <a:lstStyle/>
          <a:p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Irregular Column Headers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Headers spanning multiple columns split into extra, unintended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 Cause</a:t>
            </a: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Misalignment or overlapping boundaries during parsing.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Success</a:t>
            </a: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Captures all header data, albeit with formatting errors.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80%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40%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0FD841B8-6490-D3FE-EA5E-B79E97F7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537" y="1031631"/>
            <a:ext cx="4611652" cy="484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306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3475E-9559-EE51-9ABB-B0A41658C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3" y="1229710"/>
            <a:ext cx="4391025" cy="1418897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2</a:t>
            </a:r>
            <a:b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7: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27BA12F6-DC70-E945-E9DD-0C5E216FC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3" y="1395045"/>
            <a:ext cx="5811961" cy="398885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3B967B-EE42-D85E-5C78-25086CF6C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4" y="2648607"/>
            <a:ext cx="4391025" cy="3394841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long sentences and multiple tables in a page together.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Observation: The long sentences have been split into multiple columns.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text in between the tables has been merged with the tables.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Accuracy: 50%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50%</a:t>
            </a:r>
          </a:p>
        </p:txBody>
      </p:sp>
    </p:spTree>
    <p:extLst>
      <p:ext uri="{BB962C8B-B14F-4D97-AF65-F5344CB8AC3E}">
        <p14:creationId xmlns:p14="http://schemas.microsoft.com/office/powerpoint/2010/main" val="3753953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BE384-E006-2FC4-BF38-3BFBCC54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296"/>
            <a:ext cx="4391025" cy="21008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3</a:t>
            </a:r>
            <a:br>
              <a:rPr lang="en-US" sz="40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8:</a:t>
            </a:r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FE6909B6-9C15-B5E8-F150-9EE1A4D9FEDE}"/>
              </a:ext>
            </a:extLst>
          </p:cNvPr>
          <p:cNvSpPr txBox="1">
            <a:spLocks/>
          </p:cNvSpPr>
          <p:nvPr/>
        </p:nvSpPr>
        <p:spPr>
          <a:xfrm>
            <a:off x="838200" y="2325744"/>
            <a:ext cx="4391025" cy="3274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Testing: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Undefined Row Headers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Missing or malformed row headers are ignored or removed.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success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Extracts the rest of the table data accurately.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 87%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82%</a:t>
            </a:r>
          </a:p>
        </p:txBody>
      </p:sp>
      <p:pic>
        <p:nvPicPr>
          <p:cNvPr id="9" name="Content Placeholder 8" descr="A table with numbers and a number of women&#10;&#10;Description automatically generated">
            <a:extLst>
              <a:ext uri="{FF2B5EF4-FFF2-40B4-BE49-F238E27FC236}">
                <a16:creationId xmlns:a16="http://schemas.microsoft.com/office/drawing/2014/main" id="{7E03D8DE-26B5-6E17-E48C-14E4E5AB9D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9" y="1772010"/>
            <a:ext cx="5260976" cy="327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55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B63E2-655A-E0B1-85EF-08635F807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8720CD5-23F7-3B3C-E0EF-76EDDD404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656CCF-D8EB-8274-677D-D3446019C773}"/>
              </a:ext>
            </a:extLst>
          </p:cNvPr>
          <p:cNvSpPr txBox="1">
            <a:spLocks/>
          </p:cNvSpPr>
          <p:nvPr/>
        </p:nvSpPr>
        <p:spPr>
          <a:xfrm>
            <a:off x="8016658" y="1355834"/>
            <a:ext cx="335619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783D5626-EB15-3EF6-D71E-45379E8C821F}"/>
              </a:ext>
            </a:extLst>
          </p:cNvPr>
          <p:cNvSpPr txBox="1">
            <a:spLocks/>
          </p:cNvSpPr>
          <p:nvPr/>
        </p:nvSpPr>
        <p:spPr>
          <a:xfrm>
            <a:off x="7589624" y="1688564"/>
            <a:ext cx="3783226" cy="39121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large tables with long sentences.</a:t>
            </a: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tables are extracted correctly, with all content preserved, but long headings are split into multiple columns, causing formatting issues.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out of 22 rows has been removed due to poor layout.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95%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 : 81%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Content Placeholder 5" descr="A close-up of a spreadsheet&#10;&#10;Description automatically generated">
            <a:extLst>
              <a:ext uri="{FF2B5EF4-FFF2-40B4-BE49-F238E27FC236}">
                <a16:creationId xmlns:a16="http://schemas.microsoft.com/office/drawing/2014/main" id="{C176FADB-7E65-697A-9B84-E47E4CF5B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035" y="1528176"/>
            <a:ext cx="6751423" cy="3688072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AA06E09-0847-CBA4-4011-712CF69D53FA}"/>
              </a:ext>
            </a:extLst>
          </p:cNvPr>
          <p:cNvSpPr txBox="1"/>
          <p:nvPr/>
        </p:nvSpPr>
        <p:spPr>
          <a:xfrm>
            <a:off x="7458902" y="365125"/>
            <a:ext cx="33562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3</a:t>
            </a:r>
          </a:p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9:</a:t>
            </a:r>
          </a:p>
        </p:txBody>
      </p:sp>
    </p:spTree>
    <p:extLst>
      <p:ext uri="{BB962C8B-B14F-4D97-AF65-F5344CB8AC3E}">
        <p14:creationId xmlns:p14="http://schemas.microsoft.com/office/powerpoint/2010/main" val="1129215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FD061-C883-94A8-D404-0EA804AFD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6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Formatting and Integration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B97FE-794D-2484-4D0B-AC7E4F791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62149"/>
            <a:ext cx="5008901" cy="3717883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Issues Identified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Heading Misalignment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Long headings in the original PDF table are being split across multiple columns during extraction, disrupting the table 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Tables Identification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Difficulty in accurately distinguishing and extracting multiple tables from a single page. </a:t>
            </a:r>
          </a:p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Possible Causes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 Boundary Misinterpretation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The tool might be misreading the layout, treating lengthy headings as separate entries.</a:t>
            </a: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Wrapping Confusion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Long text in a single cell may be interpreted as spanning multiple columns.</a:t>
            </a:r>
          </a:p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057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C8BE-84F8-421B-2AAF-7CB134FD8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491C0-8A2B-8863-C527-B528E48D5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550B2B-DB7C-E550-5A04-2BF4FE382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BCE4A84-4196-DB68-FEA8-74776B357A8D}"/>
              </a:ext>
            </a:extLst>
          </p:cNvPr>
          <p:cNvSpPr txBox="1">
            <a:spLocks/>
          </p:cNvSpPr>
          <p:nvPr/>
        </p:nvSpPr>
        <p:spPr>
          <a:xfrm>
            <a:off x="1014141" y="1450655"/>
            <a:ext cx="3932030" cy="3956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Result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772174-003C-87DB-7354-D7F1053BE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E605DA-B544-E4F5-1454-E727BD17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2C51192-4132-3B5B-9430-0447D2C6C3EF}"/>
              </a:ext>
            </a:extLst>
          </p:cNvPr>
          <p:cNvSpPr txBox="1">
            <a:spLocks/>
          </p:cNvSpPr>
          <p:nvPr/>
        </p:nvSpPr>
        <p:spPr>
          <a:xfrm>
            <a:off x="6096000" y="2590809"/>
            <a:ext cx="5008901" cy="3089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Pages with </a:t>
            </a: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tables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simple formatting were extracted and exported accurately.</a:t>
            </a: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Issues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Long heading formatting and Pages containing </a:t>
            </a: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tables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encountered challenges in the extraction.</a:t>
            </a:r>
          </a:p>
          <a:p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Difficulty in correctly identifying table boundaries.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84%.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67%.</a:t>
            </a:r>
          </a:p>
          <a:p>
            <a:pPr marL="0" indent="0">
              <a:buNone/>
            </a:pPr>
            <a:endParaRPr lang="en-CA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56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71AD5-8084-1003-35BA-F838E332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Aim</a:t>
            </a:r>
          </a:p>
        </p:txBody>
      </p:sp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6FC785D2-1B94-87B5-27DD-7B1F368741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13" r="15799"/>
          <a:stretch/>
        </p:blipFill>
        <p:spPr>
          <a:xfrm>
            <a:off x="827088" y="1498600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Freeform: Shape 37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B5C4A-78A0-A142-96F5-5F383824B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 the extraction of financial tables and integrate them into a database for competitor market analysis.</a:t>
            </a:r>
            <a:endParaRPr lang="en-US" sz="24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731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E6B81-42DA-E878-DEE3-160977623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anchor="ctr">
            <a:normAutofit/>
          </a:bodyPr>
          <a:lstStyle/>
          <a:p>
            <a:r>
              <a:rPr lang="en-CA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Vision</a:t>
            </a:r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4A65F-2385-A7A2-36B0-D2E23786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3224" y="860612"/>
            <a:ext cx="4797909" cy="502382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Business Reports</a:t>
            </a:r>
            <a:r>
              <a:rPr lang="en-CA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endParaRPr lang="en-CA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 table parsing for complex layouts.</a:t>
            </a:r>
          </a:p>
          <a:p>
            <a:r>
              <a:rPr lang="en-CA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handling of irregular headers and content alignment.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reports based on financial tables for quick competitor insights.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1910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7567E9C5-10F7-393E-ADE9-BFE52488BD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00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779E73-0A09-F6D4-25A1-9711FCD2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CA" sz="2800" b="1">
                <a:solidFill>
                  <a:schemeClr val="bg1"/>
                </a:solidFill>
              </a:rPr>
              <a:t>Interactive Dashboards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1D808-BB36-E677-6C2C-B71E9E591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CA" sz="170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sz="1700">
                <a:solidFill>
                  <a:schemeClr val="bg1"/>
                </a:solidFill>
              </a:rPr>
              <a:t>Create visualizations for revenue trends, competitor performance, and regional comparisons.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>
                <a:solidFill>
                  <a:schemeClr val="bg1"/>
                </a:solidFill>
              </a:rPr>
              <a:t>Use dynamic graphs and charts for user-friendly analytics.</a:t>
            </a:r>
          </a:p>
          <a:p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820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84DD6B-90FA-B5B5-0BCD-C557D75971E7}"/>
              </a:ext>
            </a:extLst>
          </p:cNvPr>
          <p:cNvSpPr txBox="1"/>
          <p:nvPr/>
        </p:nvSpPr>
        <p:spPr>
          <a:xfrm>
            <a:off x="2628121" y="1932478"/>
            <a:ext cx="6935759" cy="31343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kern="1200" dirty="0">
              <a:solidFill>
                <a:schemeClr val="bg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 you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kern="1200" dirty="0">
              <a:solidFill>
                <a:schemeClr val="bg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6D6B450-4278-45B8-88C7-C061710E3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60911"/>
            <a:ext cx="35814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7CEFB9-5672-4FC6-981B-C8DA3FE08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610600" y="1560911"/>
            <a:ext cx="35814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4234A4C-A256-4139-A5F4-27078F0D6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048" y="5286237"/>
            <a:ext cx="1218895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97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A33D1-5A29-E09D-ADF9-3F69AC31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anchor="b">
            <a:normAutofit/>
          </a:bodyPr>
          <a:lstStyle/>
          <a:p>
            <a:r>
              <a:rPr lang="en-CA" sz="3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Methods </a:t>
            </a:r>
            <a:endParaRPr lang="en-US" sz="3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CA525-E0DB-531A-4621-0CDB1F56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6" y="1537790"/>
            <a:ext cx="5666547" cy="378242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66FF5-9A1B-26BF-6FED-05B9621EC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1909191"/>
            <a:ext cx="4713997" cy="378241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Data Entry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PDF files and manually copy and format table data into spreadsheets or databases.</a:t>
            </a:r>
          </a:p>
          <a:p>
            <a:pPr marL="0" indent="0">
              <a:buNone/>
            </a:pPr>
            <a:endParaRPr lang="en-CA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AI Tools (e.g., ChatGPT)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table data from PDFs as text to AI tools for extraction.</a:t>
            </a:r>
          </a:p>
          <a:p>
            <a:pPr marL="0" indent="0">
              <a:buNone/>
            </a:pPr>
            <a:b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253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2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5A8412-7F24-2E23-D03B-845225250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7A341-6194-6A48-437B-9D2836A28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713055"/>
            <a:ext cx="5217173" cy="398411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CA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</a:rPr>
              <a:t>Data Complexity</a:t>
            </a:r>
            <a:r>
              <a:rPr lang="en-CA" sz="1800" dirty="0">
                <a:solidFill>
                  <a:schemeClr val="bg1"/>
                </a:solidFill>
              </a:rPr>
              <a:t>:</a:t>
            </a:r>
            <a:br>
              <a:rPr lang="en-CA" sz="1800" dirty="0">
                <a:solidFill>
                  <a:schemeClr val="bg1"/>
                </a:solidFill>
              </a:rPr>
            </a:br>
            <a:r>
              <a:rPr lang="en-CA" sz="1800" dirty="0">
                <a:solidFill>
                  <a:schemeClr val="bg1"/>
                </a:solidFill>
              </a:rPr>
              <a:t>Handling highly complex or multi-page tables may result in incomplete or incorrect extraction.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Manually copying and formatting data is a slow process, especially for large or multiple PDFs.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Error-Prone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errors like typos, misaligned rows, or missed entries can occur during manual transfer.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</a:rPr>
              <a:t>Limited PDF Integration</a:t>
            </a:r>
            <a:r>
              <a:rPr lang="en-CA" sz="1800" dirty="0">
                <a:solidFill>
                  <a:schemeClr val="bg1"/>
                </a:solidFill>
              </a:rPr>
              <a:t>:</a:t>
            </a:r>
            <a:br>
              <a:rPr lang="en-CA" sz="1800" dirty="0">
                <a:solidFill>
                  <a:schemeClr val="bg1"/>
                </a:solidFill>
              </a:rPr>
            </a:br>
            <a:r>
              <a:rPr lang="en-CA" sz="1800" dirty="0">
                <a:solidFill>
                  <a:schemeClr val="bg1"/>
                </a:solidFill>
              </a:rPr>
              <a:t>General AI tools often lack built-in capabilities to process PDFs directly, necessitating additional tools  for extraction.</a:t>
            </a:r>
            <a:endParaRPr lang="en-CA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052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247E3-F0F5-FE7A-B669-0B584B46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828676"/>
            <a:ext cx="6140449" cy="108584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focuses on:</a:t>
            </a:r>
          </a:p>
        </p:txBody>
      </p:sp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D0F0CF3F-31A3-4A53-74B9-B32C881A95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98" r="20248" b="-1"/>
          <a:stretch/>
        </p:blipFill>
        <p:spPr>
          <a:xfrm>
            <a:off x="20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27" name="Freeform: Shape 11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19E0F-2B9B-686D-3E71-562CAF766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2043113"/>
            <a:ext cx="6140449" cy="378528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Automating financial table extraction</a:t>
            </a:r>
            <a:r>
              <a:rPr lang="en-CA" sz="20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competitor company financial report PDFs.</a:t>
            </a:r>
          </a:p>
          <a:p>
            <a:pPr marL="0" indent="0">
              <a:buNone/>
            </a:pPr>
            <a:endParaRPr lang="en-CA" sz="20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Integrating seamlessly with databases</a:t>
            </a:r>
            <a:r>
              <a:rPr lang="en-CA" sz="20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enabling efficient storage, analysis, and competitor market evaluation.</a:t>
            </a:r>
          </a:p>
          <a:p>
            <a:pPr marL="0" indent="0">
              <a:buNone/>
            </a:pPr>
            <a:endParaRPr lang="en-CA" sz="20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Enhancing accessibility by generating extracted and formatted tables into individual csv files.</a:t>
            </a:r>
            <a:endParaRPr lang="en-US" sz="20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939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6259E1-46A1-906C-20E5-BF26FED6D1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DE44C-46A9-B2BC-62DE-5B6F91138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Approach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160EE483-757B-6572-5FB3-7896B1DB53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622281"/>
              </p:ext>
            </p:extLst>
          </p:nvPr>
        </p:nvGraphicFramePr>
        <p:xfrm>
          <a:off x="838200" y="1500188"/>
          <a:ext cx="10515600" cy="4676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4342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AF6BA3-F474-47ED-AB7D-EA44350E4A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FBDB9C-5FBA-FE23-0324-D0929B44B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We Encountered</a:t>
            </a:r>
            <a:br>
              <a:rPr lang="en-CA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C2EA5E94-0C69-4784-1661-F6724473B3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4653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9978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5CB3A-7D7A-9191-F082-A660A704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6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CFE0E-A042-41E9-DE4F-0927D29A0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</a:t>
            </a: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146 pages with 141 tables.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2: 96 pages with 40 tables.</a:t>
            </a:r>
          </a:p>
          <a:p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file 3: 113 pages with 60 tables.</a:t>
            </a:r>
          </a:p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Metrics:</a:t>
            </a:r>
          </a:p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Measures whether the table content has been extracted.</a:t>
            </a:r>
          </a:p>
          <a:p>
            <a:pPr marL="0" indent="0">
              <a:buNone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Measures whether the tables are formatted exactly as in the original.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83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FCA0A-8BB3-9A1F-CFA8-87BBB125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7300"/>
            <a:ext cx="4391025" cy="1181101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393FB-2F16-3B2D-7907-507E6F254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7476"/>
            <a:ext cx="4391025" cy="3593224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 Sentences in Rows or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Tables with short, well-aligned content are extracted and formatted correctly.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out of 6 columns has behaved different.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Success</a:t>
            </a: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Data matches original 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100%.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83%.</a:t>
            </a:r>
          </a:p>
          <a:p>
            <a:pPr marL="0" indent="0">
              <a:buNone/>
            </a:pP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4" descr="A black and white rectangular object&#10;&#10;Description automatically generated">
            <a:extLst>
              <a:ext uri="{FF2B5EF4-FFF2-40B4-BE49-F238E27FC236}">
                <a16:creationId xmlns:a16="http://schemas.microsoft.com/office/drawing/2014/main" id="{2582AAE3-24B4-FFF1-DB65-4D8B39E89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181" y="1309538"/>
            <a:ext cx="4611330" cy="1971670"/>
          </a:xfrm>
          <a:prstGeom prst="rect">
            <a:avLst/>
          </a:prstGeom>
        </p:spPr>
      </p:pic>
      <p:pic>
        <p:nvPicPr>
          <p:cNvPr id="11" name="Picture 10" descr="A table with numbers and a number&#10;&#10;Description automatically generated">
            <a:extLst>
              <a:ext uri="{FF2B5EF4-FFF2-40B4-BE49-F238E27FC236}">
                <a16:creationId xmlns:a16="http://schemas.microsoft.com/office/drawing/2014/main" id="{F4672057-8549-9C21-5375-8CE9CA448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181" y="3428999"/>
            <a:ext cx="4611330" cy="270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07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1139</TotalTime>
  <Words>1019</Words>
  <Application>Microsoft Macintosh PowerPoint</Application>
  <PresentationFormat>Widescreen</PresentationFormat>
  <Paragraphs>131</Paragraphs>
  <Slides>22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Times New Roman</vt:lpstr>
      <vt:lpstr>Office Theme</vt:lpstr>
      <vt:lpstr>Extracting Structured Data from PDFs to Databases</vt:lpstr>
      <vt:lpstr>Project Aim</vt:lpstr>
      <vt:lpstr>Existing Methods </vt:lpstr>
      <vt:lpstr>Limitations:</vt:lpstr>
      <vt:lpstr>The project focuses on:</vt:lpstr>
      <vt:lpstr>Our Approach</vt:lpstr>
      <vt:lpstr>Challenges We Encountered </vt:lpstr>
      <vt:lpstr>Testing</vt:lpstr>
      <vt:lpstr>Test case 1:</vt:lpstr>
      <vt:lpstr>Testing irregular column headers.  Observation: Headers spanning multiple columns are split incorrectly.  Root Cause: Misalignment during table parsing.  Accuracy: 100%. Formatting: 68%.</vt:lpstr>
      <vt:lpstr>Test case 3:</vt:lpstr>
      <vt:lpstr>Test case 4:</vt:lpstr>
      <vt:lpstr>Input file 2 Test case 5:</vt:lpstr>
      <vt:lpstr>Input file 2 Test case 6:</vt:lpstr>
      <vt:lpstr>Input file 2 Test case 7:</vt:lpstr>
      <vt:lpstr>Input file 3 Test case 8:</vt:lpstr>
      <vt:lpstr>PowerPoint Presentation</vt:lpstr>
      <vt:lpstr>Data Formatting and Integration</vt:lpstr>
      <vt:lpstr>Overall Results</vt:lpstr>
      <vt:lpstr>Future Vision</vt:lpstr>
      <vt:lpstr>Interactive Dashboards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Naga Vasikarla</dc:creator>
  <cp:lastModifiedBy>Naga Vasikarla</cp:lastModifiedBy>
  <cp:revision>154</cp:revision>
  <dcterms:created xsi:type="dcterms:W3CDTF">2024-11-29T07:38:07Z</dcterms:created>
  <dcterms:modified xsi:type="dcterms:W3CDTF">2024-12-03T16:31:54Z</dcterms:modified>
</cp:coreProperties>
</file>

<file path=docProps/thumbnail.jpeg>
</file>